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9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14.xml" Type="http://schemas.openxmlformats.org/officeDocument/2006/relationships/slide" Id="rId20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“Have them participate in discussing the question.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Copy down definition and All planets revolve around the sun in our solar system.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Copy down defintion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Here is an image of axis of rotation.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Summer is when Earth close to the sun and winter is when its farthest. Other 2 are transitions.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the gravity section.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 is gravity?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Gravity is the force that keeps us stuck to the ground so we don’t float off into space.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Inertia is the force that keeps a object moving forward.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Here is an example of how gravity and inertia works.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Drop a ball to explain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Explain the slides.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the math sentence for law of universal gravity.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spcBef>
                <a:spcPts val="0"/>
              </a:spcBef>
              <a:buSzPct val="100000"/>
              <a:defRPr sz="4800"/>
            </a:lvl1pPr>
            <a:lvl2pPr algn="ctr" indent="304800">
              <a:spcBef>
                <a:spcPts val="0"/>
              </a:spcBef>
              <a:buSzPct val="100000"/>
              <a:defRPr sz="4800"/>
            </a:lvl2pPr>
            <a:lvl3pPr algn="ctr" indent="304800">
              <a:spcBef>
                <a:spcPts val="0"/>
              </a:spcBef>
              <a:buSzPct val="100000"/>
              <a:defRPr sz="4800"/>
            </a:lvl3pPr>
            <a:lvl4pPr algn="ctr" indent="304800">
              <a:spcBef>
                <a:spcPts val="0"/>
              </a:spcBef>
              <a:buSzPct val="100000"/>
              <a:defRPr sz="4800"/>
            </a:lvl4pPr>
            <a:lvl5pPr algn="ctr" indent="304800">
              <a:spcBef>
                <a:spcPts val="0"/>
              </a:spcBef>
              <a:buSzPct val="100000"/>
              <a:defRPr sz="4800"/>
            </a:lvl5pPr>
            <a:lvl6pPr algn="ctr" indent="304800">
              <a:spcBef>
                <a:spcPts val="0"/>
              </a:spcBef>
              <a:buSzPct val="100000"/>
              <a:defRPr sz="4800"/>
            </a:lvl6pPr>
            <a:lvl7pPr algn="ctr" indent="304800">
              <a:spcBef>
                <a:spcPts val="0"/>
              </a:spcBef>
              <a:buSzPct val="100000"/>
              <a:defRPr sz="4800"/>
            </a:lvl7pPr>
            <a:lvl8pPr algn="ctr" indent="304800">
              <a:spcBef>
                <a:spcPts val="0"/>
              </a:spcBef>
              <a:buSzPct val="100000"/>
              <a:defRPr sz="4800"/>
            </a:lvl8pPr>
            <a:lvl9pPr algn="ctr" indent="30480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 indent="114300" marL="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87" name="Shape 87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 indent="457200">
              <a:spcBef>
                <a:spcPts val="0"/>
              </a:spcBef>
              <a:defRPr/>
            </a:lvl2pPr>
            <a:lvl3pPr indent="914400">
              <a:spcBef>
                <a:spcPts val="0"/>
              </a:spcBef>
              <a:defRPr/>
            </a:lvl3pPr>
            <a:lvl4pPr indent="1371600"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 indent="304800">
              <a:spcBef>
                <a:spcPts val="0"/>
              </a:spcBef>
              <a:buSzPct val="100000"/>
              <a:defRPr b="1" sz="4800"/>
            </a:lvl1pPr>
            <a:lvl2pPr rtl="0" indent="304800">
              <a:spcBef>
                <a:spcPts val="0"/>
              </a:spcBef>
              <a:buSzPct val="100000"/>
              <a:defRPr b="1" sz="4800"/>
            </a:lvl2pPr>
            <a:lvl3pPr rtl="0" indent="304800">
              <a:spcBef>
                <a:spcPts val="0"/>
              </a:spcBef>
              <a:buSzPct val="100000"/>
              <a:defRPr b="1" sz="4800"/>
            </a:lvl3pPr>
            <a:lvl4pPr rtl="0" indent="304800">
              <a:spcBef>
                <a:spcPts val="0"/>
              </a:spcBef>
              <a:buSzPct val="100000"/>
              <a:defRPr b="1" sz="4800"/>
            </a:lvl4pPr>
            <a:lvl5pPr rtl="0" indent="304800">
              <a:spcBef>
                <a:spcPts val="0"/>
              </a:spcBef>
              <a:buSzPct val="100000"/>
              <a:defRPr b="1" sz="4800"/>
            </a:lvl5pPr>
            <a:lvl6pPr rtl="0" indent="304800">
              <a:spcBef>
                <a:spcPts val="0"/>
              </a:spcBef>
              <a:buSzPct val="100000"/>
              <a:defRPr b="1" sz="4800"/>
            </a:lvl6pPr>
            <a:lvl7pPr rtl="0" indent="304800">
              <a:spcBef>
                <a:spcPts val="0"/>
              </a:spcBef>
              <a:buSzPct val="100000"/>
              <a:defRPr b="1" sz="4800"/>
            </a:lvl7pPr>
            <a:lvl8pPr rtl="0" indent="304800">
              <a:spcBef>
                <a:spcPts val="0"/>
              </a:spcBef>
              <a:buSzPct val="100000"/>
              <a:defRPr b="1" sz="4800"/>
            </a:lvl8pPr>
            <a:lvl9pPr rtl="0" indent="304800"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 mar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 rtl="0"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33" name="Shape 33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1" name="Shape 71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slideLayouts/slideLayout12.xml" Type="http://schemas.openxmlformats.org/officeDocument/2006/relationships/slideLayout" Id="rId6"/><Relationship Target="../slideLayouts/slideLayout11.xml" Type="http://schemas.openxmlformats.org/officeDocument/2006/relationships/slideLayout" Id="rId5"/><Relationship Target="../theme/theme4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rtl="0"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 indent="-139700" marL="342900"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 rtl="0" indent="-107950" marL="742950"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 rtl="0"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rtl="0" indent="-101600" marL="16002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 rtl="0" indent="-101600" marL="20574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 rtl="0" indent="-101600" marL="25146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 rtl="0" indent="-101600" marL="29718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 rtl="0" indent="-101600" marL="34290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 rtl="0" indent="-101600" marL="38862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" name="Shape 25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9" name="Shape 9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494" cx="9144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What is orbit?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Orbit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1200150" x="457200"/>
            <a:ext cy="3630300" cx="4988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lang="en"/>
              <a:t>Orbit</a:t>
            </a:r>
            <a:r>
              <a:rPr lang="en"/>
              <a:t> - a path described by one body in its revolution about another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Ex: Planets revolving around the sun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05375" x="5445600"/>
            <a:ext cy="2301049" cx="29412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Rotation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 Earth spins around the </a:t>
            </a:r>
            <a:r>
              <a:rPr u="sng" lang="en"/>
              <a:t>axis of rotation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It takes about 24 hours for the Earth to completely rotate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This is what causes day and night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7" name="Shape 17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5737" x="2700337"/>
            <a:ext cy="4772025" cx="37433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Seasons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Earth’s </a:t>
            </a:r>
            <a:r>
              <a:rPr u="sng" lang="en"/>
              <a:t>seasons</a:t>
            </a:r>
            <a:r>
              <a:rPr lang="en"/>
              <a:t> are caused by the rotation and orbit of Earth around the sun</a:t>
            </a:r>
          </a:p>
        </p:txBody>
      </p:sp>
      <p:pic>
        <p:nvPicPr>
          <p:cNvPr id="184" name="Shape 18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233925" x="2532475"/>
            <a:ext cy="2836650" cx="40628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2315103" x="1828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What is Gravity?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Gravity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/>
              <a:t>Gravity</a:t>
            </a:r>
            <a:r>
              <a:rPr lang="en"/>
              <a:t> - The force that causes things to move toward the ground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25400" x="3552825"/>
            <a:ext cy="2305050" cx="20383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Why is gravity important?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Gravity keeps you in one piece and keeps you on the ground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lang="en"/>
              <a:t>Gravitational forces</a:t>
            </a:r>
            <a:r>
              <a:rPr lang="en"/>
              <a:t> causes planets to rotate around the sun.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Inertia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lang="en"/>
              <a:t>Inertia</a:t>
            </a:r>
            <a:r>
              <a:rPr lang="en"/>
              <a:t> - The force that keeps an object moving forward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Ex: A rollercoaster is able to come back up after going down a drop.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0" name="Shape 1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1939661"/>
            <a:ext cy="5143500" cx="52646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Kinetic and Potential Energy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Kinetic Energy - energy of motion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Potential Energy stored energy of position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41900" x="3016325"/>
            <a:ext cy="2288549" cx="343283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/>
              <a:t>Universal Law of Gravitation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States that all objects have gravity.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Gravity between two objects is dependant on their size and distance from each other.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248550" x="4901525"/>
            <a:ext cy="1428750" cx="2381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Discovered by </a:t>
            </a:r>
            <a:r>
              <a:rPr u="sng" lang="en"/>
              <a:t>Sir Isaac Newton</a:t>
            </a:r>
            <a:r>
              <a:rPr lang="en"/>
              <a:t> after he saw an apple fall from a tree. </a:t>
            </a:r>
          </a:p>
        </p:txBody>
      </p:sp>
      <p:pic>
        <p:nvPicPr>
          <p:cNvPr id="151" name="Shape 15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74575" x="3572874"/>
            <a:ext cy="2497825" cx="19982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